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304" r:id="rId5"/>
    <p:sldId id="493" r:id="rId6"/>
    <p:sldId id="494" r:id="rId7"/>
    <p:sldId id="495" r:id="rId8"/>
    <p:sldId id="496" r:id="rId9"/>
    <p:sldId id="305" r:id="rId10"/>
    <p:sldId id="275" r:id="rId11"/>
    <p:sldId id="518" r:id="rId12"/>
    <p:sldId id="498" r:id="rId13"/>
    <p:sldId id="499" r:id="rId14"/>
    <p:sldId id="501" r:id="rId15"/>
    <p:sldId id="500" r:id="rId16"/>
    <p:sldId id="502" r:id="rId17"/>
    <p:sldId id="517" r:id="rId18"/>
    <p:sldId id="505" r:id="rId19"/>
    <p:sldId id="511" r:id="rId20"/>
    <p:sldId id="506" r:id="rId21"/>
    <p:sldId id="512" r:id="rId22"/>
    <p:sldId id="507" r:id="rId23"/>
    <p:sldId id="514" r:id="rId24"/>
    <p:sldId id="508" r:id="rId25"/>
    <p:sldId id="513" r:id="rId26"/>
    <p:sldId id="510" r:id="rId27"/>
    <p:sldId id="269" r:id="rId28"/>
    <p:sldId id="516" r:id="rId29"/>
    <p:sldId id="503" r:id="rId30"/>
    <p:sldId id="504" r:id="rId31"/>
    <p:sldId id="519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 userDrawn="1">
          <p15:clr>
            <a:srgbClr val="A4A3A4"/>
          </p15:clr>
        </p15:guide>
        <p15:guide id="2" pos="38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786D"/>
    <a:srgbClr val="A2CA77"/>
    <a:srgbClr val="648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9395" autoAdjust="0"/>
  </p:normalViewPr>
  <p:slideViewPr>
    <p:cSldViewPr snapToGrid="0" showGuides="1">
      <p:cViewPr varScale="1">
        <p:scale>
          <a:sx n="110" d="100"/>
          <a:sy n="110" d="100"/>
        </p:scale>
        <p:origin x="948" y="108"/>
      </p:cViewPr>
      <p:guideLst>
        <p:guide orient="horz" pos="2151"/>
        <p:guide pos="3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9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EE9C3-F569-6CF1-2472-25097A36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FADD63C-E83A-6594-F8F7-15AF6B10EF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330DC9-B5BB-C042-36B6-D3344D0E47D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2257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F16CF-168A-4B81-88AA-3095F69A54E7}" type="datetimeFigureOut">
              <a:rPr lang="zh-CN" altLang="en-US" smtClean="0"/>
              <a:t>2025/5/18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1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8.xml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540510" y="2588848"/>
            <a:ext cx="7638855" cy="1830752"/>
            <a:chOff x="4848145" y="3188803"/>
            <a:chExt cx="5754599" cy="1847010"/>
          </a:xfrm>
        </p:grpSpPr>
        <p:sp>
          <p:nvSpPr>
            <p:cNvPr id="8" name="文本框 7"/>
            <p:cNvSpPr txBox="1"/>
            <p:nvPr/>
          </p:nvSpPr>
          <p:spPr>
            <a:xfrm>
              <a:off x="4848145" y="3188803"/>
              <a:ext cx="5754599" cy="776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rgbClr val="49786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糖尿病性视网膜病变诊断</a:t>
              </a:r>
              <a:r>
                <a:rPr lang="en-US" altLang="zh-CN" sz="4400" b="1" dirty="0">
                  <a:solidFill>
                    <a:srgbClr val="49786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 </a:t>
              </a:r>
              <a:r>
                <a:rPr lang="en-US" altLang="en-US" sz="4400" b="1" dirty="0">
                  <a:solidFill>
                    <a:srgbClr val="49786D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rPr>
                <a:t>Ⅲ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 flipV="1">
              <a:off x="4848148" y="5027010"/>
              <a:ext cx="4063718" cy="8803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40510" y="3963683"/>
            <a:ext cx="2781935" cy="395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汇报</a:t>
            </a:r>
            <a:r>
              <a:rPr kumimoji="1" lang="en-US" altLang="zh-CN" dirty="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时间：2025/03/27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540510" y="4615681"/>
            <a:ext cx="30435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2250944 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谌乐俊杰</a:t>
            </a:r>
          </a:p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2250758 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林继申</a:t>
            </a:r>
          </a:p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2251941 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王成威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38867" y="2685973"/>
            <a:ext cx="39142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spcBef>
                <a:spcPct val="0"/>
              </a:spcBef>
              <a:defRPr/>
            </a:pPr>
            <a:r>
              <a:rPr lang="en-US" altLang="zh-CN" sz="3200" b="1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UNet </a:t>
            </a:r>
            <a:r>
              <a:rPr lang="zh-CN" altLang="en-US" sz="3200" b="1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复现</a:t>
            </a:r>
            <a:endParaRPr lang="zh-CN" altLang="en-US" sz="3200" b="1" dirty="0">
              <a:solidFill>
                <a:srgbClr val="4978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83115" y="3645601"/>
            <a:ext cx="382577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UNet Reconstruction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264650" y="3458174"/>
            <a:ext cx="36627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D313698E-DF23-0852-C287-AAEBDB85C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3744" y="1843722"/>
            <a:ext cx="6635422" cy="27539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分别识别出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引起的眼底损伤。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识别文件夹结构：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Microanuerism Segmentation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Haemorage Segmentation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 Exudate Segmentation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Hard Exudate Segmentation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4282"/>
          <a:stretch/>
        </p:blipFill>
        <p:spPr>
          <a:xfrm>
            <a:off x="5064091" y="3931918"/>
            <a:ext cx="6635422" cy="2397125"/>
          </a:xfrm>
          <a:prstGeom prst="rect">
            <a:avLst/>
          </a:prstGeom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43797" y="3121387"/>
            <a:ext cx="3121570" cy="38989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>
            <a:cxnSpLocks/>
            <a:stCxn id="7" idx="3"/>
          </p:cNvCxnSpPr>
          <p:nvPr/>
        </p:nvCxnSpPr>
        <p:spPr>
          <a:xfrm>
            <a:off x="3765367" y="3316332"/>
            <a:ext cx="1298724" cy="615586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071455" y="3153045"/>
            <a:ext cx="1012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cs typeface="+mn-lt"/>
              </a:rPr>
              <a:t>Example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A98CBB-5CA6-978A-BA9A-4949B7FD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02F82C54-718A-EE91-0BE8-D9DC915AC230}"/>
              </a:ext>
            </a:extLst>
          </p:cNvPr>
          <p:cNvSpPr txBox="1"/>
          <p:nvPr/>
        </p:nvSpPr>
        <p:spPr>
          <a:xfrm>
            <a:off x="753744" y="818515"/>
            <a:ext cx="3121570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UNet </a:t>
            </a:r>
            <a:r>
              <a:rPr lang="zh-CN" altLang="en-US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复现工作</a:t>
            </a:r>
            <a:endParaRPr lang="zh-CN" sz="3200" b="1" dirty="0">
              <a:solidFill>
                <a:srgbClr val="91B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3744" y="2193622"/>
            <a:ext cx="5861322" cy="30069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UNet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是一个对称的编码器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解码器（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）结构，包含：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编码器（下采样）：逐步提取特征，降低分辨率。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解码器（上采样）：逐步恢复分辨率，结合编码器的特征进行精确分割。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跳跃连接（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Skip Connections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）：连接编码器和解码器的对应层，保留空间信息。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12517" y="1803942"/>
            <a:ext cx="4025739" cy="37862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0CD3F49-B1FA-5852-4B3B-4755907FE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1C96A4D3-133B-FD3C-0587-D11DB9785081}"/>
              </a:ext>
            </a:extLst>
          </p:cNvPr>
          <p:cNvSpPr txBox="1"/>
          <p:nvPr/>
        </p:nvSpPr>
        <p:spPr>
          <a:xfrm>
            <a:off x="753744" y="818515"/>
            <a:ext cx="3121570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UNet </a:t>
            </a:r>
            <a:r>
              <a:rPr lang="zh-CN" altLang="en-US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框架架构</a:t>
            </a:r>
            <a:endParaRPr lang="zh-CN" sz="3200" b="1" dirty="0">
              <a:solidFill>
                <a:srgbClr val="91B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3744" y="1676582"/>
            <a:ext cx="6494417" cy="15630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作用：进行两次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3x3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BatchNorm + ReLU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，提取特征。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(B, in_c, H, W)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(B, out_c, H, W)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（分辨率不变）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776" y="2383972"/>
            <a:ext cx="6126480" cy="3848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ADC998-BB65-E7E7-BF86-4E70AFBE3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A5DD09D2-09D4-E2EA-E981-5B5E6C7B67A4}"/>
              </a:ext>
            </a:extLst>
          </p:cNvPr>
          <p:cNvSpPr txBox="1"/>
          <p:nvPr/>
        </p:nvSpPr>
        <p:spPr>
          <a:xfrm>
            <a:off x="753744" y="818515"/>
            <a:ext cx="719718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代码模块分析</a:t>
            </a:r>
            <a:r>
              <a:rPr lang="en-US" altLang="zh-CN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en-US" altLang="zh-CN" sz="3200" b="1" dirty="0" err="1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conv_block</a:t>
            </a:r>
            <a:r>
              <a:rPr lang="zh-CN" altLang="en-US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（卷积块）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3744" y="1874204"/>
            <a:ext cx="5827939" cy="34105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作用：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conv_block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提取特征。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MaxPool2d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2x2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下采样（分辨率减半）。</a:t>
            </a:r>
          </a:p>
          <a:p>
            <a:pPr indent="0" fontAlgn="auto"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(B, in_c, H, W)  </a:t>
            </a:r>
          </a:p>
          <a:p>
            <a:pPr indent="0" fontAlgn="auto"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（跳跃连接用）：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(B, out_c, H, W)  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（下采样后）：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(B, out_c, H/2, W/2)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3393" r="3521" b="3169"/>
          <a:stretch/>
        </p:blipFill>
        <p:spPr>
          <a:xfrm>
            <a:off x="5823666" y="3744344"/>
            <a:ext cx="5712279" cy="21858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035C9A-404F-31DE-970E-3BB752764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9D931822-2459-338B-2E30-A6293FB2EC4E}"/>
              </a:ext>
            </a:extLst>
          </p:cNvPr>
          <p:cNvSpPr txBox="1"/>
          <p:nvPr/>
        </p:nvSpPr>
        <p:spPr>
          <a:xfrm>
            <a:off x="753744" y="818515"/>
            <a:ext cx="7754530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代码模块分析</a:t>
            </a:r>
            <a:r>
              <a:rPr lang="en-US" altLang="zh-CN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en-US" altLang="zh-CN" sz="3200" b="1" dirty="0" err="1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encoder_block</a:t>
            </a:r>
            <a:r>
              <a:rPr lang="zh-CN" altLang="en-US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（编码器块）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3744" y="1512207"/>
            <a:ext cx="7937410" cy="40090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作用：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上采样：用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ConvTranspose2d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（转置卷积）恢复分辨率。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调整尺寸：用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interpolate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确保上采样后的尺寸与跳跃连接匹配。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拼接跳跃连接：将编码器的特征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skip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与上采样结果拼接（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torch.cat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卷积融合：用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conv_block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混合特征。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(B, in_c, H, W)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（来自上一解码层或瓶颈层）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(B, out_c, H*2, W*2)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（来自编码器的跳跃连接）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(B, out_c, H*2, W*2)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580" y="3752998"/>
            <a:ext cx="5159089" cy="17682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992DC65-6CD7-F453-4EF4-E486CA2E2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AC2750FE-B03C-85AC-D8A7-567D3D84550C}"/>
              </a:ext>
            </a:extLst>
          </p:cNvPr>
          <p:cNvSpPr txBox="1"/>
          <p:nvPr/>
        </p:nvSpPr>
        <p:spPr>
          <a:xfrm>
            <a:off x="753744" y="818515"/>
            <a:ext cx="7754530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代码模块分析</a:t>
            </a:r>
            <a:r>
              <a:rPr lang="en-US" altLang="zh-CN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en-US" altLang="zh-CN" sz="3200" b="1" dirty="0" err="1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decoder_block</a:t>
            </a:r>
            <a:r>
              <a:rPr lang="zh-CN" altLang="en-US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（解码器块）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3744" y="1903335"/>
            <a:ext cx="7312025" cy="314923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编码器：逐步下采样，提取深层特征。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解码器：逐步上采样，结合跳跃连接恢复细节。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跳跃连接：解决信息丢失问题，提升分割精度。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marL="342900" indent="-342900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输出层：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1x1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卷积将特征映射为分割掩码。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indent="0" fontAlgn="auto"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UNet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实现适用于二分类分割任务（如医学图像中的病灶分割）。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如需多分类，可修改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outputs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的通道数并改用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softmax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40686F-8085-9754-3E0D-0F12619F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5" name="TextBox 13">
            <a:extLst>
              <a:ext uri="{FF2B5EF4-FFF2-40B4-BE49-F238E27FC236}">
                <a16:creationId xmlns:a16="http://schemas.microsoft.com/office/drawing/2014/main" id="{D88F805C-BEBB-1A57-8BC7-27CF2F3737F5}"/>
              </a:ext>
            </a:extLst>
          </p:cNvPr>
          <p:cNvSpPr txBox="1"/>
          <p:nvPr/>
        </p:nvSpPr>
        <p:spPr>
          <a:xfrm>
            <a:off x="753744" y="818515"/>
            <a:ext cx="7754530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关键点总结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3744" y="2311943"/>
            <a:ext cx="6109244" cy="19996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 algn="l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flip_horizontal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（水平翻转）</a:t>
            </a:r>
          </a:p>
          <a:p>
            <a:pPr marL="457200" indent="-457200" algn="l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flip_vertical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（垂直翻转）</a:t>
            </a:r>
          </a:p>
          <a:p>
            <a:pPr marL="457200" indent="-457200" algn="l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flip_both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（同时水平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垂直翻转）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53744" y="4850581"/>
            <a:ext cx="406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可以使数据集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变大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349" y="1479551"/>
            <a:ext cx="6474592" cy="45832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6AD2C66-34DA-AD55-A693-C187CE81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9D65390F-42D7-1033-9126-29118C68F686}"/>
              </a:ext>
            </a:extLst>
          </p:cNvPr>
          <p:cNvSpPr txBox="1"/>
          <p:nvPr/>
        </p:nvSpPr>
        <p:spPr>
          <a:xfrm>
            <a:off x="753744" y="818515"/>
            <a:ext cx="7754530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数据及优化方案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79" y="1310958"/>
            <a:ext cx="7068185" cy="50863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C5CAB4-7879-08EA-5B0E-F5E9FFBF5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E8F83AFC-BDE8-E1E4-C893-77B554E3FEB3}"/>
              </a:ext>
            </a:extLst>
          </p:cNvPr>
          <p:cNvSpPr txBox="1"/>
          <p:nvPr/>
        </p:nvSpPr>
        <p:spPr>
          <a:xfrm>
            <a:off x="753744" y="818515"/>
            <a:ext cx="3121570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 </a:t>
            </a:r>
            <a:r>
              <a:rPr lang="zh-CN" altLang="en-US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训练结果</a:t>
            </a:r>
            <a:endParaRPr lang="zh-CN" sz="3200" b="1" dirty="0">
              <a:solidFill>
                <a:srgbClr val="91B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44" y="1310958"/>
            <a:ext cx="10418824" cy="49842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96D52B-0C7F-D899-4B7E-F1898941F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41271868-E952-2D32-40B5-CFE4C5F5E536}"/>
              </a:ext>
            </a:extLst>
          </p:cNvPr>
          <p:cNvSpPr txBox="1"/>
          <p:nvPr/>
        </p:nvSpPr>
        <p:spPr>
          <a:xfrm>
            <a:off x="753744" y="818515"/>
            <a:ext cx="3121570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 </a:t>
            </a:r>
            <a:r>
              <a:rPr lang="zh-CN" altLang="en-US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训练结果</a:t>
            </a:r>
            <a:endParaRPr lang="zh-CN" sz="3200" b="1" dirty="0">
              <a:solidFill>
                <a:srgbClr val="91B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616709" y="1024077"/>
            <a:ext cx="2768081" cy="707886"/>
            <a:chOff x="486669" y="1285026"/>
            <a:chExt cx="2768081" cy="707886"/>
          </a:xfrm>
        </p:grpSpPr>
        <p:sp>
          <p:nvSpPr>
            <p:cNvPr id="19" name="文本框 4"/>
            <p:cNvSpPr txBox="1"/>
            <p:nvPr/>
          </p:nvSpPr>
          <p:spPr>
            <a:xfrm>
              <a:off x="486669" y="1285026"/>
              <a:ext cx="13687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0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目录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832716" y="1505817"/>
              <a:ext cx="0" cy="410150"/>
            </a:xfrm>
            <a:prstGeom prst="line">
              <a:avLst/>
            </a:prstGeom>
            <a:ln>
              <a:solidFill>
                <a:srgbClr val="2A43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6"/>
            <p:cNvSpPr txBox="1"/>
            <p:nvPr/>
          </p:nvSpPr>
          <p:spPr>
            <a:xfrm>
              <a:off x="1959344" y="1577413"/>
              <a:ext cx="12954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9FBE1BB3-200C-B612-ECAF-C610220733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0CC0BF18-B259-A71F-DD20-0BBD61283DAF}"/>
              </a:ext>
            </a:extLst>
          </p:cNvPr>
          <p:cNvGrpSpPr/>
          <p:nvPr/>
        </p:nvGrpSpPr>
        <p:grpSpPr>
          <a:xfrm>
            <a:off x="4319783" y="2657436"/>
            <a:ext cx="4530018" cy="3129218"/>
            <a:chOff x="3043203" y="2605817"/>
            <a:chExt cx="4530018" cy="312921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A2EE530-3DDE-0611-BDC3-8B633A3327ED}"/>
                </a:ext>
              </a:extLst>
            </p:cNvPr>
            <p:cNvGrpSpPr/>
            <p:nvPr/>
          </p:nvGrpSpPr>
          <p:grpSpPr>
            <a:xfrm>
              <a:off x="3043203" y="2605817"/>
              <a:ext cx="4530018" cy="495618"/>
              <a:chOff x="3043203" y="2605817"/>
              <a:chExt cx="4530018" cy="495618"/>
            </a:xfrm>
          </p:grpSpPr>
          <p:sp>
            <p:nvSpPr>
              <p:cNvPr id="6" name="文本框 128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737418" y="2605817"/>
                <a:ext cx="2835803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r>
                  <a:rPr lang="zh-CN" altLang="en-US" sz="2400" b="1" dirty="0">
                    <a:solidFill>
                      <a:srgbClr val="49786D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数据集调研</a:t>
                </a:r>
              </a:p>
            </p:txBody>
          </p:sp>
          <p:sp>
            <p:nvSpPr>
              <p:cNvPr id="7" name="文本框 129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043203" y="2641060"/>
                <a:ext cx="1595438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01</a:t>
                </a:r>
                <a:endPara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8" name="直接连接符 7"/>
              <p:cNvCxnSpPr/>
              <p:nvPr>
                <p:custDataLst>
                  <p:tags r:id="rId12"/>
                </p:custDataLst>
              </p:nvPr>
            </p:nvCxnSpPr>
            <p:spPr bwMode="auto">
              <a:xfrm flipV="1">
                <a:off x="4452864" y="2707782"/>
                <a:ext cx="130175" cy="331787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39E4F72-0585-29AF-6CD5-E4E6D2431AB8}"/>
                </a:ext>
              </a:extLst>
            </p:cNvPr>
            <p:cNvGrpSpPr/>
            <p:nvPr/>
          </p:nvGrpSpPr>
          <p:grpSpPr>
            <a:xfrm>
              <a:off x="3043203" y="3483684"/>
              <a:ext cx="4530018" cy="495618"/>
              <a:chOff x="3043203" y="2605817"/>
              <a:chExt cx="4530018" cy="495618"/>
            </a:xfrm>
          </p:grpSpPr>
          <p:sp>
            <p:nvSpPr>
              <p:cNvPr id="27" name="文本框 128">
                <a:extLst>
                  <a:ext uri="{FF2B5EF4-FFF2-40B4-BE49-F238E27FC236}">
                    <a16:creationId xmlns:a16="http://schemas.microsoft.com/office/drawing/2014/main" id="{58E8B4CE-66CC-6B73-7BE8-2F631DB8B10E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4737418" y="2605817"/>
                <a:ext cx="2835803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dirty="0">
                    <a:solidFill>
                      <a:srgbClr val="49786D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UNet </a:t>
                </a:r>
                <a:r>
                  <a:rPr lang="zh-CN" altLang="en-US" sz="2400" b="1" dirty="0">
                    <a:solidFill>
                      <a:srgbClr val="49786D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复现</a:t>
                </a:r>
              </a:p>
            </p:txBody>
          </p:sp>
          <p:sp>
            <p:nvSpPr>
              <p:cNvPr id="28" name="文本框 129">
                <a:extLst>
                  <a:ext uri="{FF2B5EF4-FFF2-40B4-BE49-F238E27FC236}">
                    <a16:creationId xmlns:a16="http://schemas.microsoft.com/office/drawing/2014/main" id="{79AF2477-D4C9-30CA-29DC-D5A99452FE44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043203" y="2641060"/>
                <a:ext cx="1595438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02</a:t>
                </a:r>
                <a:endPara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29AC345B-D3A0-3393-075B-41B5EFBD9999}"/>
                  </a:ext>
                </a:extLst>
              </p:cNvPr>
              <p:cNvCxnSpPr/>
              <p:nvPr>
                <p:custDataLst>
                  <p:tags r:id="rId9"/>
                </p:custDataLst>
              </p:nvPr>
            </p:nvCxnSpPr>
            <p:spPr bwMode="auto">
              <a:xfrm flipV="1">
                <a:off x="4452864" y="2707782"/>
                <a:ext cx="130175" cy="331787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B2025A7-DC08-67C5-E247-4AB4FA325DF8}"/>
                </a:ext>
              </a:extLst>
            </p:cNvPr>
            <p:cNvGrpSpPr/>
            <p:nvPr/>
          </p:nvGrpSpPr>
          <p:grpSpPr>
            <a:xfrm>
              <a:off x="3043203" y="4361551"/>
              <a:ext cx="4530018" cy="495618"/>
              <a:chOff x="3043203" y="2605817"/>
              <a:chExt cx="4530018" cy="495618"/>
            </a:xfrm>
          </p:grpSpPr>
          <p:sp>
            <p:nvSpPr>
              <p:cNvPr id="31" name="文本框 128">
                <a:extLst>
                  <a:ext uri="{FF2B5EF4-FFF2-40B4-BE49-F238E27FC236}">
                    <a16:creationId xmlns:a16="http://schemas.microsoft.com/office/drawing/2014/main" id="{4204CB1A-3A29-0AFF-DF67-F07FFD4530DA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737418" y="2605817"/>
                <a:ext cx="283580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r>
                  <a:rPr lang="zh-CN" altLang="en-US" sz="2400" b="1" dirty="0">
                    <a:solidFill>
                      <a:srgbClr val="49786D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总结与展望</a:t>
                </a:r>
              </a:p>
            </p:txBody>
          </p:sp>
          <p:sp>
            <p:nvSpPr>
              <p:cNvPr id="32" name="文本框 129">
                <a:extLst>
                  <a:ext uri="{FF2B5EF4-FFF2-40B4-BE49-F238E27FC236}">
                    <a16:creationId xmlns:a16="http://schemas.microsoft.com/office/drawing/2014/main" id="{D7F2D5B6-C38C-C503-C18E-76B6D8EE4398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043203" y="2641060"/>
                <a:ext cx="1595438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03</a:t>
                </a:r>
                <a:endPara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25256BAF-5E85-50AC-80C5-4EE1CEE37275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 bwMode="auto">
              <a:xfrm flipV="1">
                <a:off x="4452864" y="2707782"/>
                <a:ext cx="130175" cy="331787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2E1019DA-41D1-C578-DAF0-44805420A337}"/>
                </a:ext>
              </a:extLst>
            </p:cNvPr>
            <p:cNvGrpSpPr/>
            <p:nvPr/>
          </p:nvGrpSpPr>
          <p:grpSpPr>
            <a:xfrm>
              <a:off x="3043203" y="5239417"/>
              <a:ext cx="4530018" cy="495618"/>
              <a:chOff x="3043203" y="2605817"/>
              <a:chExt cx="4530018" cy="495618"/>
            </a:xfrm>
          </p:grpSpPr>
          <p:sp>
            <p:nvSpPr>
              <p:cNvPr id="35" name="文本框 128">
                <a:extLst>
                  <a:ext uri="{FF2B5EF4-FFF2-40B4-BE49-F238E27FC236}">
                    <a16:creationId xmlns:a16="http://schemas.microsoft.com/office/drawing/2014/main" id="{EDE7954A-E0C0-6B05-2C7A-A6A5D4E17838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4737418" y="2605817"/>
                <a:ext cx="2835803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r>
                  <a:rPr lang="zh-CN" altLang="en-US" sz="2400" b="1" dirty="0">
                    <a:solidFill>
                      <a:srgbClr val="49786D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参考文献</a:t>
                </a:r>
              </a:p>
            </p:txBody>
          </p:sp>
          <p:sp>
            <p:nvSpPr>
              <p:cNvPr id="36" name="文本框 129">
                <a:extLst>
                  <a:ext uri="{FF2B5EF4-FFF2-40B4-BE49-F238E27FC236}">
                    <a16:creationId xmlns:a16="http://schemas.microsoft.com/office/drawing/2014/main" id="{2163A4B3-CCD9-FA3A-39B6-0B23052AFBCA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3043203" y="2641060"/>
                <a:ext cx="1595438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04</a:t>
                </a:r>
                <a:endPara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00D99103-1C6A-F7EB-5821-F9527EA986C5}"/>
                  </a:ext>
                </a:extLst>
              </p:cNvPr>
              <p:cNvCxnSpPr/>
              <p:nvPr>
                <p:custDataLst>
                  <p:tags r:id="rId3"/>
                </p:custDataLst>
              </p:nvPr>
            </p:nvCxnSpPr>
            <p:spPr bwMode="auto">
              <a:xfrm flipV="1">
                <a:off x="4452864" y="2707782"/>
                <a:ext cx="130175" cy="331787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75" y="1310958"/>
            <a:ext cx="7207250" cy="51238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C14DF9-729E-1863-9384-C3702D8E2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58F684AA-6C0A-568C-EB52-B086ABF71CBC}"/>
              </a:ext>
            </a:extLst>
          </p:cNvPr>
          <p:cNvSpPr txBox="1"/>
          <p:nvPr/>
        </p:nvSpPr>
        <p:spPr>
          <a:xfrm>
            <a:off x="753744" y="818515"/>
            <a:ext cx="2331720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HE </a:t>
            </a:r>
            <a:r>
              <a:rPr lang="zh-CN" altLang="en-US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训练结果</a:t>
            </a:r>
            <a:endParaRPr lang="zh-CN" sz="3200" b="1" dirty="0">
              <a:solidFill>
                <a:srgbClr val="91B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3744" y="1310958"/>
            <a:ext cx="10418824" cy="51287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7D506D-0968-52B6-5EB4-2FE940E0E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CD28E847-05A3-AE62-6597-EB7F8FB85604}"/>
              </a:ext>
            </a:extLst>
          </p:cNvPr>
          <p:cNvSpPr txBox="1"/>
          <p:nvPr/>
        </p:nvSpPr>
        <p:spPr>
          <a:xfrm>
            <a:off x="753744" y="818515"/>
            <a:ext cx="2331720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HE </a:t>
            </a:r>
            <a:r>
              <a:rPr lang="zh-CN" altLang="en-US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训练结果</a:t>
            </a:r>
            <a:endParaRPr lang="zh-CN" sz="3200" b="1" dirty="0">
              <a:solidFill>
                <a:srgbClr val="91B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rcRect b="2007"/>
          <a:stretch/>
        </p:blipFill>
        <p:spPr>
          <a:xfrm>
            <a:off x="2423534" y="1315721"/>
            <a:ext cx="7331075" cy="51808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FFE83F4-F24F-FAB5-652E-98431C8FE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7A04AC54-4029-A9A7-D7A6-12B96FB53A37}"/>
              </a:ext>
            </a:extLst>
          </p:cNvPr>
          <p:cNvSpPr txBox="1"/>
          <p:nvPr/>
        </p:nvSpPr>
        <p:spPr>
          <a:xfrm>
            <a:off x="753744" y="818515"/>
            <a:ext cx="2331720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EX </a:t>
            </a:r>
            <a:r>
              <a:rPr lang="zh-CN" altLang="en-US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训练结果</a:t>
            </a:r>
            <a:endParaRPr lang="zh-CN" sz="3200" b="1" dirty="0">
              <a:solidFill>
                <a:srgbClr val="91B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3744" y="1310957"/>
            <a:ext cx="10418824" cy="51113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317D40B-9900-3798-7C45-A7C6AEA34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4CA3F87F-7993-D998-14D3-8B4462614302}"/>
              </a:ext>
            </a:extLst>
          </p:cNvPr>
          <p:cNvSpPr txBox="1"/>
          <p:nvPr/>
        </p:nvSpPr>
        <p:spPr>
          <a:xfrm>
            <a:off x="753744" y="818515"/>
            <a:ext cx="2331720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EX </a:t>
            </a:r>
            <a:r>
              <a:rPr lang="zh-CN" altLang="en-US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训练结果</a:t>
            </a:r>
            <a:endParaRPr lang="zh-CN" sz="3200" b="1" dirty="0">
              <a:solidFill>
                <a:srgbClr val="91B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579" y="1310958"/>
            <a:ext cx="7372985" cy="52539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AAE5AF0-C163-FDF6-660C-F2BC31D62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DC74AB92-49D7-FFFA-FA27-6BD3B110BBF7}"/>
              </a:ext>
            </a:extLst>
          </p:cNvPr>
          <p:cNvSpPr txBox="1"/>
          <p:nvPr/>
        </p:nvSpPr>
        <p:spPr>
          <a:xfrm>
            <a:off x="753744" y="818515"/>
            <a:ext cx="2331720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 </a:t>
            </a:r>
            <a:r>
              <a:rPr lang="zh-CN" altLang="en-US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训练结果</a:t>
            </a:r>
            <a:endParaRPr lang="zh-CN" sz="3200" b="1" dirty="0">
              <a:solidFill>
                <a:srgbClr val="91B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3744" y="1310958"/>
            <a:ext cx="10418824" cy="51428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FED2B2-FA7D-3AFD-2A83-819745FA8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EEA94633-ED52-1C54-D17A-6F9FF0E9D776}"/>
              </a:ext>
            </a:extLst>
          </p:cNvPr>
          <p:cNvSpPr txBox="1"/>
          <p:nvPr/>
        </p:nvSpPr>
        <p:spPr>
          <a:xfrm>
            <a:off x="753744" y="818515"/>
            <a:ext cx="2331720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 </a:t>
            </a:r>
            <a:r>
              <a:rPr lang="zh-CN" altLang="en-US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训练结果</a:t>
            </a:r>
            <a:endParaRPr lang="zh-CN" sz="3200" b="1" dirty="0">
              <a:solidFill>
                <a:srgbClr val="91B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046514" y="2173481"/>
            <a:ext cx="809897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文中宋" panose="02010600040101010101" charset="-122"/>
                <a:ea typeface="华文中宋" panose="02010600040101010101" charset="-122"/>
              </a:rPr>
              <a:t>测试结果数据表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874EA9F-2D01-825C-538D-D9ECBE981E42}"/>
              </a:ext>
            </a:extLst>
          </p:cNvPr>
          <p:cNvGrpSpPr/>
          <p:nvPr/>
        </p:nvGrpSpPr>
        <p:grpSpPr>
          <a:xfrm>
            <a:off x="1282700" y="2826369"/>
            <a:ext cx="9626600" cy="2886710"/>
            <a:chOff x="1193800" y="2670810"/>
            <a:chExt cx="9626600" cy="28867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93800" y="2670810"/>
              <a:ext cx="9626600" cy="224155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3014345" y="3295015"/>
              <a:ext cx="5673725" cy="1289685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918575" y="3295015"/>
              <a:ext cx="1022985" cy="1289685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606415" y="4635500"/>
              <a:ext cx="69723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DA67F81-536A-B235-9331-4A8EBFEBC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F2255976-6278-8D07-ADAB-38BE988D1797}"/>
              </a:ext>
            </a:extLst>
          </p:cNvPr>
          <p:cNvSpPr txBox="1"/>
          <p:nvPr/>
        </p:nvSpPr>
        <p:spPr>
          <a:xfrm>
            <a:off x="753744" y="818515"/>
            <a:ext cx="2331720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训练结果</a:t>
            </a:r>
            <a:endParaRPr lang="zh-CN" sz="3200" b="1" dirty="0">
              <a:solidFill>
                <a:srgbClr val="91B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CF8AB1-625F-2348-346A-8064A56D9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EDF5E7B-C17A-8040-744E-CB0735CB2BCB}"/>
              </a:ext>
            </a:extLst>
          </p:cNvPr>
          <p:cNvSpPr txBox="1"/>
          <p:nvPr/>
        </p:nvSpPr>
        <p:spPr>
          <a:xfrm>
            <a:off x="4138867" y="2685973"/>
            <a:ext cx="3914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spcBef>
                <a:spcPct val="0"/>
              </a:spcBef>
              <a:defRPr/>
            </a:pPr>
            <a:r>
              <a:rPr lang="zh-CN" altLang="en-US" sz="3200" b="1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总结与展望</a:t>
            </a:r>
            <a:endParaRPr lang="zh-CN" altLang="en-US" sz="3200" b="1" dirty="0">
              <a:solidFill>
                <a:srgbClr val="4978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ACB15EC-5D2E-8D43-3A63-C9E49A8176AD}"/>
              </a:ext>
            </a:extLst>
          </p:cNvPr>
          <p:cNvSpPr txBox="1"/>
          <p:nvPr/>
        </p:nvSpPr>
        <p:spPr>
          <a:xfrm>
            <a:off x="4183115" y="3645601"/>
            <a:ext cx="382577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 and Prospect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AD83469-3EED-DC91-2592-B4232EC506AF}"/>
              </a:ext>
            </a:extLst>
          </p:cNvPr>
          <p:cNvCxnSpPr/>
          <p:nvPr/>
        </p:nvCxnSpPr>
        <p:spPr>
          <a:xfrm>
            <a:off x="4264650" y="3458174"/>
            <a:ext cx="36627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1169906" y="2449482"/>
            <a:ext cx="4660778" cy="2711221"/>
          </a:xfrm>
          <a:prstGeom prst="roundRect">
            <a:avLst>
              <a:gd name="adj" fmla="val 9083"/>
            </a:avLst>
          </a:prstGeom>
          <a:solidFill>
            <a:schemeClr val="bg1"/>
          </a:solidFill>
          <a:ln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6347460" y="2449482"/>
            <a:ext cx="4660778" cy="2711221"/>
          </a:xfrm>
          <a:prstGeom prst="roundRect">
            <a:avLst>
              <a:gd name="adj" fmla="val 9083"/>
            </a:avLst>
          </a:prstGeom>
          <a:solidFill>
            <a:schemeClr val="bg1"/>
          </a:solidFill>
          <a:ln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2131662" y="2227728"/>
            <a:ext cx="2706083" cy="437818"/>
          </a:xfrm>
          <a:prstGeom prst="roundRect">
            <a:avLst/>
          </a:prstGeom>
          <a:solidFill>
            <a:srgbClr val="497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4"/>
            </p:custDataLst>
          </p:nvPr>
        </p:nvSpPr>
        <p:spPr>
          <a:xfrm>
            <a:off x="2131662" y="2312350"/>
            <a:ext cx="2706083" cy="358885"/>
          </a:xfrm>
          <a:custGeom>
            <a:avLst/>
            <a:gdLst>
              <a:gd name="connsiteX0" fmla="*/ 2693194 w 2693194"/>
              <a:gd name="connsiteY0" fmla="*/ 0 h 421619"/>
              <a:gd name="connsiteX1" fmla="*/ 2693194 w 2693194"/>
              <a:gd name="connsiteY1" fmla="*/ 335892 h 421619"/>
              <a:gd name="connsiteX2" fmla="*/ 2607467 w 2693194"/>
              <a:gd name="connsiteY2" fmla="*/ 421619 h 421619"/>
              <a:gd name="connsiteX3" fmla="*/ 85727 w 2693194"/>
              <a:gd name="connsiteY3" fmla="*/ 421619 h 421619"/>
              <a:gd name="connsiteX4" fmla="*/ 0 w 2693194"/>
              <a:gd name="connsiteY4" fmla="*/ 335892 h 421619"/>
              <a:gd name="connsiteX5" fmla="*/ 0 w 2693194"/>
              <a:gd name="connsiteY5" fmla="*/ 271095 h 421619"/>
              <a:gd name="connsiteX6" fmla="*/ 69019 w 2693194"/>
              <a:gd name="connsiteY6" fmla="*/ 284656 h 421619"/>
              <a:gd name="connsiteX7" fmla="*/ 1927036 w 2693194"/>
              <a:gd name="connsiteY7" fmla="*/ 166649 h 421619"/>
              <a:gd name="connsiteX8" fmla="*/ 2368274 w 2693194"/>
              <a:gd name="connsiteY8" fmla="*/ 79277 h 42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3194" h="421619">
                <a:moveTo>
                  <a:pt x="2693194" y="0"/>
                </a:moveTo>
                <a:lnTo>
                  <a:pt x="2693194" y="335892"/>
                </a:lnTo>
                <a:cubicBezTo>
                  <a:pt x="2693194" y="383238"/>
                  <a:pt x="2654813" y="421619"/>
                  <a:pt x="2607467" y="421619"/>
                </a:cubicBezTo>
                <a:lnTo>
                  <a:pt x="85727" y="421619"/>
                </a:lnTo>
                <a:cubicBezTo>
                  <a:pt x="38381" y="421619"/>
                  <a:pt x="0" y="383238"/>
                  <a:pt x="0" y="335892"/>
                </a:cubicBezTo>
                <a:lnTo>
                  <a:pt x="0" y="271095"/>
                </a:lnTo>
                <a:lnTo>
                  <a:pt x="69019" y="284656"/>
                </a:lnTo>
                <a:cubicBezTo>
                  <a:pt x="485512" y="337561"/>
                  <a:pt x="1168484" y="300273"/>
                  <a:pt x="1927036" y="166649"/>
                </a:cubicBezTo>
                <a:cubicBezTo>
                  <a:pt x="2078746" y="139924"/>
                  <a:pt x="2226298" y="110611"/>
                  <a:pt x="2368274" y="7927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>
            <p:custDataLst>
              <p:tags r:id="rId5"/>
            </p:custDataLst>
          </p:nvPr>
        </p:nvSpPr>
        <p:spPr>
          <a:xfrm>
            <a:off x="7324807" y="2270038"/>
            <a:ext cx="2706083" cy="437818"/>
          </a:xfrm>
          <a:prstGeom prst="roundRect">
            <a:avLst/>
          </a:prstGeom>
          <a:solidFill>
            <a:srgbClr val="497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>
            <p:custDataLst>
              <p:tags r:id="rId6"/>
            </p:custDataLst>
          </p:nvPr>
        </p:nvSpPr>
        <p:spPr>
          <a:xfrm>
            <a:off x="7324807" y="2354660"/>
            <a:ext cx="2706083" cy="358885"/>
          </a:xfrm>
          <a:custGeom>
            <a:avLst/>
            <a:gdLst>
              <a:gd name="connsiteX0" fmla="*/ 2693194 w 2693194"/>
              <a:gd name="connsiteY0" fmla="*/ 0 h 421619"/>
              <a:gd name="connsiteX1" fmla="*/ 2693194 w 2693194"/>
              <a:gd name="connsiteY1" fmla="*/ 335892 h 421619"/>
              <a:gd name="connsiteX2" fmla="*/ 2607467 w 2693194"/>
              <a:gd name="connsiteY2" fmla="*/ 421619 h 421619"/>
              <a:gd name="connsiteX3" fmla="*/ 85727 w 2693194"/>
              <a:gd name="connsiteY3" fmla="*/ 421619 h 421619"/>
              <a:gd name="connsiteX4" fmla="*/ 0 w 2693194"/>
              <a:gd name="connsiteY4" fmla="*/ 335892 h 421619"/>
              <a:gd name="connsiteX5" fmla="*/ 0 w 2693194"/>
              <a:gd name="connsiteY5" fmla="*/ 271095 h 421619"/>
              <a:gd name="connsiteX6" fmla="*/ 69019 w 2693194"/>
              <a:gd name="connsiteY6" fmla="*/ 284656 h 421619"/>
              <a:gd name="connsiteX7" fmla="*/ 1927036 w 2693194"/>
              <a:gd name="connsiteY7" fmla="*/ 166649 h 421619"/>
              <a:gd name="connsiteX8" fmla="*/ 2368274 w 2693194"/>
              <a:gd name="connsiteY8" fmla="*/ 79277 h 42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3194" h="421619">
                <a:moveTo>
                  <a:pt x="2693194" y="0"/>
                </a:moveTo>
                <a:lnTo>
                  <a:pt x="2693194" y="335892"/>
                </a:lnTo>
                <a:cubicBezTo>
                  <a:pt x="2693194" y="383238"/>
                  <a:pt x="2654813" y="421619"/>
                  <a:pt x="2607467" y="421619"/>
                </a:cubicBezTo>
                <a:lnTo>
                  <a:pt x="85727" y="421619"/>
                </a:lnTo>
                <a:cubicBezTo>
                  <a:pt x="38381" y="421619"/>
                  <a:pt x="0" y="383238"/>
                  <a:pt x="0" y="335892"/>
                </a:cubicBezTo>
                <a:lnTo>
                  <a:pt x="0" y="271095"/>
                </a:lnTo>
                <a:lnTo>
                  <a:pt x="69019" y="284656"/>
                </a:lnTo>
                <a:cubicBezTo>
                  <a:pt x="485512" y="337561"/>
                  <a:pt x="1168484" y="300273"/>
                  <a:pt x="1927036" y="166649"/>
                </a:cubicBezTo>
                <a:cubicBezTo>
                  <a:pt x="2078746" y="139924"/>
                  <a:pt x="2226298" y="110611"/>
                  <a:pt x="2368274" y="7927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1571310" y="3201244"/>
            <a:ext cx="3826785" cy="12056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71450" indent="-171450" algn="just" defTabSz="121666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完成了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iDRiD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等五个数据集的调研工作，并确定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iDRiD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为本次项目的主要数据集。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algn="just" defTabSz="121666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完成了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UNet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的复现，最终训练模型的结果拥有较高（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99%+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）的准确率。</a:t>
            </a: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6727563" y="3022432"/>
            <a:ext cx="3900567" cy="18180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71450" indent="-171450" algn="just" defTabSz="121666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解决前文提到的评估指标（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Jaccard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Recall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Precision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）全部为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的问题。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algn="just" defTabSz="121666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复现出的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UNet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模型分为多个部分，对于不同的病变类型需要分别进行训练与测试，未来可以考虑训练出一个综合所有类型的模型。</a:t>
            </a:r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2523982" y="2278044"/>
            <a:ext cx="1952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项目进展</a:t>
            </a:r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7675500" y="2320354"/>
            <a:ext cx="2004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未来规划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2A06100-6A35-5F88-A894-CD9CDA74FC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D9130256-47D4-7BDB-0665-427F574C3F4B}"/>
              </a:ext>
            </a:extLst>
          </p:cNvPr>
          <p:cNvSpPr txBox="1"/>
          <p:nvPr/>
        </p:nvSpPr>
        <p:spPr>
          <a:xfrm>
            <a:off x="753744" y="818515"/>
            <a:ext cx="2331720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总结与展望</a:t>
            </a:r>
            <a:endParaRPr lang="zh-CN" sz="3200" b="1" dirty="0">
              <a:solidFill>
                <a:srgbClr val="91B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38867" y="2685973"/>
            <a:ext cx="39142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spcBef>
                <a:spcPct val="0"/>
              </a:spcBef>
              <a:defRPr/>
            </a:pPr>
            <a:r>
              <a:rPr lang="zh-CN" altLang="en-US" sz="3200" b="1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83115" y="3645601"/>
            <a:ext cx="382577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References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264650" y="3458174"/>
            <a:ext cx="36627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8E36DFD3-3A9B-AE41-DCCC-D6589EBA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8867" y="2685973"/>
            <a:ext cx="39142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spcBef>
                <a:spcPct val="0"/>
              </a:spcBef>
              <a:defRPr/>
            </a:pPr>
            <a:r>
              <a:rPr lang="zh-CN" altLang="en-US" sz="3200" b="1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数据集调研</a:t>
            </a:r>
            <a:endParaRPr lang="zh-CN" altLang="en-US" sz="3200" b="1" dirty="0">
              <a:solidFill>
                <a:srgbClr val="4978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83115" y="3645601"/>
            <a:ext cx="382577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Dataset Survey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4264650" y="3458174"/>
            <a:ext cx="36627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C775CF23-4C9E-C7E8-E14D-608364FF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13"/>
          <p:cNvSpPr txBox="1"/>
          <p:nvPr/>
        </p:nvSpPr>
        <p:spPr>
          <a:xfrm>
            <a:off x="753744" y="818515"/>
            <a:ext cx="2331720" cy="4921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zh-CN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参考文献</a:t>
            </a:r>
          </a:p>
        </p:txBody>
      </p:sp>
      <p:sp>
        <p:nvSpPr>
          <p:cNvPr id="30" name="矩形 29"/>
          <p:cNvSpPr/>
          <p:nvPr/>
        </p:nvSpPr>
        <p:spPr>
          <a:xfrm>
            <a:off x="753744" y="1741371"/>
            <a:ext cx="11015345" cy="460755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[1] Staal, J., Abramoff, M. D., Niemeijer, M., Viergever, M. A., &amp; van Ginneken, B. (2004). Ridge-based vessel segmentation in color images of the retina. IEEE Transactions on Medical Imaging, 23(4), 501–509. https://doi.org/10.1109/TMI.2004.825627.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[2] Zhou, Y., Wang, B., Huang, L., Cui, S., &amp; Shao, L. (2020). A benchmark for studying diabetic retinopathy: Segmentation, grading, and transferability. IEEE Transactions on Medical Imaging. https://doi.org/10.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[3] Porwal, P., Pachade, S., Kamble, R., Kokare, M., Deshmukh, G., Sahasrabuddhe, V., &amp; Meriaudeau, F. (2018). Indian diabetic retinopathy image dataset (IDRiD): A database for diabetic retinopathy screening research. Data, 3(3), 25.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[4] Li, T., Gao, Y., Wang, K., Guo, S., Liu, H., &amp; Kang, H. (2019). Diagnostic assessment of deep learning algorithms for diabetic retinopathy screening. Information Sciences. Advance online publication.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[5] Mao, J., Ma, X., &amp; Zhang, R. (2023). TJDR: A high-quality diabetic retinopathy pixel-level annotation dataset. arXiv:2312.15389v1 [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eess.IV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]. https://doi.org/10.48550/arXiv.2312.15389.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901C3E-1071-69BC-9432-CEE0594A2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4AE76-19C3-E22A-D737-B94E5A119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D35B5D7-41F6-0610-40DE-4E95AA631201}"/>
              </a:ext>
            </a:extLst>
          </p:cNvPr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815C94-B64F-C694-02CB-175B781549D7}"/>
              </a:ext>
            </a:extLst>
          </p:cNvPr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9AB63D6-9E35-E9B2-6D2D-64DEE7F536BE}"/>
              </a:ext>
            </a:extLst>
          </p:cNvPr>
          <p:cNvGrpSpPr/>
          <p:nvPr/>
        </p:nvGrpSpPr>
        <p:grpSpPr>
          <a:xfrm>
            <a:off x="1540510" y="2588848"/>
            <a:ext cx="7638855" cy="1830752"/>
            <a:chOff x="4848145" y="3188803"/>
            <a:chExt cx="5754599" cy="184701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56D99FD-1BE4-1571-3942-54F156ADC89B}"/>
                </a:ext>
              </a:extLst>
            </p:cNvPr>
            <p:cNvSpPr txBox="1"/>
            <p:nvPr/>
          </p:nvSpPr>
          <p:spPr>
            <a:xfrm>
              <a:off x="4848145" y="3188803"/>
              <a:ext cx="5754599" cy="776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rgbClr val="49786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糖尿病性视网膜病变诊断</a:t>
              </a:r>
              <a:r>
                <a:rPr lang="en-US" altLang="zh-CN" sz="4400" b="1" dirty="0">
                  <a:solidFill>
                    <a:srgbClr val="49786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 </a:t>
              </a:r>
              <a:r>
                <a:rPr lang="en-US" altLang="en-US" sz="4400" b="1" dirty="0">
                  <a:solidFill>
                    <a:srgbClr val="49786D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rPr>
                <a:t>Ⅲ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4B0CEB6-293F-6833-3A05-53E8037EA6ED}"/>
                </a:ext>
              </a:extLst>
            </p:cNvPr>
            <p:cNvCxnSpPr/>
            <p:nvPr/>
          </p:nvCxnSpPr>
          <p:spPr>
            <a:xfrm flipV="1">
              <a:off x="4848148" y="5027010"/>
              <a:ext cx="4063718" cy="8803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45F7586-1679-2A51-18C8-1B5CEE8F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1B9E4E8-D675-C9F8-1DCB-64F20ADEB8C3}"/>
              </a:ext>
            </a:extLst>
          </p:cNvPr>
          <p:cNvSpPr txBox="1"/>
          <p:nvPr/>
        </p:nvSpPr>
        <p:spPr>
          <a:xfrm>
            <a:off x="1540510" y="3963683"/>
            <a:ext cx="2781935" cy="395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汇报</a:t>
            </a:r>
            <a:r>
              <a:rPr kumimoji="1" lang="en-US" altLang="zh-CN" dirty="0">
                <a:ln w="12700">
                  <a:noFill/>
                </a:ln>
                <a:solidFill>
                  <a:schemeClr val="tx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时间：2025/03/27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A983947-A36E-A2B0-A7C9-6C1042BF0258}"/>
              </a:ext>
            </a:extLst>
          </p:cNvPr>
          <p:cNvSpPr txBox="1"/>
          <p:nvPr/>
        </p:nvSpPr>
        <p:spPr>
          <a:xfrm>
            <a:off x="1540510" y="4615681"/>
            <a:ext cx="30435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2250944 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谌乐俊杰</a:t>
            </a:r>
          </a:p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2250758 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林继申</a:t>
            </a:r>
          </a:p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2251941 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王成威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AEEAA6-0A7F-55A0-D368-A10929DEC7E8}"/>
              </a:ext>
            </a:extLst>
          </p:cNvPr>
          <p:cNvSpPr txBox="1"/>
          <p:nvPr/>
        </p:nvSpPr>
        <p:spPr>
          <a:xfrm>
            <a:off x="1542097" y="1444988"/>
            <a:ext cx="5560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谢谢观看！</a:t>
            </a:r>
            <a:endParaRPr lang="en-US" altLang="zh-CN" sz="6000" b="1" dirty="0">
              <a:solidFill>
                <a:srgbClr val="49786D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8234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3743" y="1674887"/>
            <a:ext cx="6520037" cy="43645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just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该数据集包含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张彩色眼底图像，分为训练集和测试集，每集各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张图像。每张图像的分辨率为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768</a:t>
            </a:r>
            <a:r>
              <a: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584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位彩色通道。数据集提供了手动标注的血管分割掩码，用于评估血管分割算法的性能。</a:t>
            </a:r>
          </a:p>
          <a:p>
            <a:pPr indent="0" algn="just" fontAlgn="auto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图像数量较少，但标注质量高。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主要用于血管分割任务。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图像分辨率较低，适用于早期的图像处理算法。</a:t>
            </a:r>
          </a:p>
          <a:p>
            <a:pPr indent="0" algn="just" fontAlgn="auto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indent="0" algn="just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主要用于视网膜血管分割算法的开发和评估。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6741030" y="3034512"/>
            <a:ext cx="4499044" cy="2672080"/>
            <a:chOff x="9229" y="4199"/>
            <a:chExt cx="9279" cy="5511"/>
          </a:xfrm>
        </p:grpSpPr>
        <p:grpSp>
          <p:nvGrpSpPr>
            <p:cNvPr id="33" name="组合 32"/>
            <p:cNvGrpSpPr/>
            <p:nvPr/>
          </p:nvGrpSpPr>
          <p:grpSpPr>
            <a:xfrm>
              <a:off x="15114" y="4199"/>
              <a:ext cx="3395" cy="5510"/>
              <a:chOff x="5093668" y="2276452"/>
              <a:chExt cx="2155989" cy="3499507"/>
            </a:xfrm>
          </p:grpSpPr>
          <p:sp>
            <p:nvSpPr>
              <p:cNvPr id="35" name="Shape 794"/>
              <p:cNvSpPr/>
              <p:nvPr/>
            </p:nvSpPr>
            <p:spPr>
              <a:xfrm>
                <a:off x="5835769" y="5003124"/>
                <a:ext cx="884859" cy="747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10" extrusionOk="0">
                    <a:moveTo>
                      <a:pt x="1148" y="18936"/>
                    </a:moveTo>
                    <a:lnTo>
                      <a:pt x="0" y="0"/>
                    </a:lnTo>
                    <a:lnTo>
                      <a:pt x="21600" y="60"/>
                    </a:lnTo>
                    <a:lnTo>
                      <a:pt x="20137" y="18999"/>
                    </a:lnTo>
                    <a:cubicBezTo>
                      <a:pt x="17349" y="20563"/>
                      <a:pt x="14313" y="21416"/>
                      <a:pt x="11227" y="21502"/>
                    </a:cubicBezTo>
                    <a:cubicBezTo>
                      <a:pt x="7741" y="21600"/>
                      <a:pt x="4289" y="20721"/>
                      <a:pt x="1148" y="18936"/>
                    </a:cubicBezTo>
                    <a:close/>
                  </a:path>
                </a:pathLst>
              </a:custGeom>
              <a:solidFill>
                <a:srgbClr val="A0A0A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70707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" name="Shape 795"/>
              <p:cNvSpPr/>
              <p:nvPr/>
            </p:nvSpPr>
            <p:spPr>
              <a:xfrm>
                <a:off x="5882840" y="5536297"/>
                <a:ext cx="781123" cy="239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A0A0A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>
                    <a:solidFill>
                      <a:srgbClr val="FFFFFF"/>
                    </a:solidFill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" name="Shape 796"/>
              <p:cNvSpPr/>
              <p:nvPr/>
            </p:nvSpPr>
            <p:spPr>
              <a:xfrm>
                <a:off x="5716719" y="4811305"/>
                <a:ext cx="1122999" cy="239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7C7D7F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>
                    <a:solidFill>
                      <a:srgbClr val="FFFFFF"/>
                    </a:solidFill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Shape 797"/>
              <p:cNvSpPr/>
              <p:nvPr/>
            </p:nvSpPr>
            <p:spPr>
              <a:xfrm>
                <a:off x="5716826" y="4855395"/>
                <a:ext cx="1122992" cy="72950"/>
              </a:xfrm>
              <a:prstGeom prst="rect">
                <a:avLst/>
              </a:prstGeom>
              <a:solidFill>
                <a:srgbClr val="7C7D7F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>
                    <a:solidFill>
                      <a:srgbClr val="FFFFFF"/>
                    </a:solidFill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Shape 798"/>
              <p:cNvSpPr/>
              <p:nvPr/>
            </p:nvSpPr>
            <p:spPr>
              <a:xfrm>
                <a:off x="5716719" y="4732863"/>
                <a:ext cx="1122999" cy="239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A0A0A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>
                    <a:solidFill>
                      <a:srgbClr val="FFFFFF"/>
                    </a:solidFill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Shape 799"/>
              <p:cNvSpPr/>
              <p:nvPr/>
            </p:nvSpPr>
            <p:spPr>
              <a:xfrm>
                <a:off x="5816154" y="4754084"/>
                <a:ext cx="924133" cy="1972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656668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>
                    <a:solidFill>
                      <a:srgbClr val="FFFFFF"/>
                    </a:solidFill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Shape 800"/>
              <p:cNvSpPr/>
              <p:nvPr/>
            </p:nvSpPr>
            <p:spPr>
              <a:xfrm>
                <a:off x="5093668" y="2276452"/>
                <a:ext cx="2155989" cy="26740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79" extrusionOk="0">
                    <a:moveTo>
                      <a:pt x="10757" y="21467"/>
                    </a:moveTo>
                    <a:lnTo>
                      <a:pt x="11826" y="19116"/>
                    </a:lnTo>
                    <a:cubicBezTo>
                      <a:pt x="12087" y="18607"/>
                      <a:pt x="12190" y="18055"/>
                      <a:pt x="12127" y="17507"/>
                    </a:cubicBezTo>
                    <a:cubicBezTo>
                      <a:pt x="12066" y="16967"/>
                      <a:pt x="11844" y="16447"/>
                      <a:pt x="11481" y="15989"/>
                    </a:cubicBezTo>
                    <a:cubicBezTo>
                      <a:pt x="10958" y="15432"/>
                      <a:pt x="10650" y="14765"/>
                      <a:pt x="10593" y="14069"/>
                    </a:cubicBezTo>
                    <a:cubicBezTo>
                      <a:pt x="10543" y="13451"/>
                      <a:pt x="10694" y="12833"/>
                      <a:pt x="11032" y="12276"/>
                    </a:cubicBezTo>
                    <a:cubicBezTo>
                      <a:pt x="11247" y="11900"/>
                      <a:pt x="11398" y="11502"/>
                      <a:pt x="11480" y="11093"/>
                    </a:cubicBezTo>
                    <a:cubicBezTo>
                      <a:pt x="11739" y="9816"/>
                      <a:pt x="11333" y="8509"/>
                      <a:pt x="10359" y="7478"/>
                    </a:cubicBezTo>
                    <a:cubicBezTo>
                      <a:pt x="9315" y="7680"/>
                      <a:pt x="8234" y="7623"/>
                      <a:pt x="7252" y="7330"/>
                    </a:cubicBezTo>
                    <a:cubicBezTo>
                      <a:pt x="6258" y="7034"/>
                      <a:pt x="5388" y="6505"/>
                      <a:pt x="4707" y="5826"/>
                    </a:cubicBezTo>
                    <a:cubicBezTo>
                      <a:pt x="3547" y="4668"/>
                      <a:pt x="3056" y="3186"/>
                      <a:pt x="2010" y="1975"/>
                    </a:cubicBezTo>
                    <a:cubicBezTo>
                      <a:pt x="1468" y="1348"/>
                      <a:pt x="787" y="803"/>
                      <a:pt x="0" y="370"/>
                    </a:cubicBezTo>
                    <a:cubicBezTo>
                      <a:pt x="1660" y="-78"/>
                      <a:pt x="3449" y="-120"/>
                      <a:pt x="5139" y="248"/>
                    </a:cubicBezTo>
                    <a:cubicBezTo>
                      <a:pt x="6349" y="512"/>
                      <a:pt x="7473" y="980"/>
                      <a:pt x="8438" y="1621"/>
                    </a:cubicBezTo>
                    <a:cubicBezTo>
                      <a:pt x="9203" y="2075"/>
                      <a:pt x="9799" y="2687"/>
                      <a:pt x="10163" y="3392"/>
                    </a:cubicBezTo>
                    <a:cubicBezTo>
                      <a:pt x="10372" y="3796"/>
                      <a:pt x="10499" y="4221"/>
                      <a:pt x="10600" y="4648"/>
                    </a:cubicBezTo>
                    <a:cubicBezTo>
                      <a:pt x="10712" y="5119"/>
                      <a:pt x="10794" y="5597"/>
                      <a:pt x="10843" y="6078"/>
                    </a:cubicBezTo>
                    <a:cubicBezTo>
                      <a:pt x="10783" y="5109"/>
                      <a:pt x="11193" y="4158"/>
                      <a:pt x="11988" y="3427"/>
                    </a:cubicBezTo>
                    <a:cubicBezTo>
                      <a:pt x="12845" y="2638"/>
                      <a:pt x="14073" y="2171"/>
                      <a:pt x="15377" y="2138"/>
                    </a:cubicBezTo>
                    <a:cubicBezTo>
                      <a:pt x="15817" y="2132"/>
                      <a:pt x="16257" y="2143"/>
                      <a:pt x="16695" y="2170"/>
                    </a:cubicBezTo>
                    <a:cubicBezTo>
                      <a:pt x="17653" y="2229"/>
                      <a:pt x="18610" y="2366"/>
                      <a:pt x="19564" y="2270"/>
                    </a:cubicBezTo>
                    <a:cubicBezTo>
                      <a:pt x="20292" y="2196"/>
                      <a:pt x="20988" y="1990"/>
                      <a:pt x="21600" y="1665"/>
                    </a:cubicBezTo>
                    <a:cubicBezTo>
                      <a:pt x="21494" y="2265"/>
                      <a:pt x="21291" y="2848"/>
                      <a:pt x="20996" y="3400"/>
                    </a:cubicBezTo>
                    <a:cubicBezTo>
                      <a:pt x="20283" y="4737"/>
                      <a:pt x="19059" y="5869"/>
                      <a:pt x="17479" y="6621"/>
                    </a:cubicBezTo>
                    <a:cubicBezTo>
                      <a:pt x="15712" y="7462"/>
                      <a:pt x="13624" y="7760"/>
                      <a:pt x="11603" y="7460"/>
                    </a:cubicBezTo>
                    <a:cubicBezTo>
                      <a:pt x="12335" y="8506"/>
                      <a:pt x="12685" y="9696"/>
                      <a:pt x="12611" y="10894"/>
                    </a:cubicBezTo>
                    <a:cubicBezTo>
                      <a:pt x="12581" y="11375"/>
                      <a:pt x="12483" y="11852"/>
                      <a:pt x="12318" y="12315"/>
                    </a:cubicBezTo>
                    <a:cubicBezTo>
                      <a:pt x="12083" y="12932"/>
                      <a:pt x="12052" y="13588"/>
                      <a:pt x="12228" y="14218"/>
                    </a:cubicBezTo>
                    <a:cubicBezTo>
                      <a:pt x="12399" y="14829"/>
                      <a:pt x="12759" y="15396"/>
                      <a:pt x="13275" y="15866"/>
                    </a:cubicBezTo>
                    <a:cubicBezTo>
                      <a:pt x="13683" y="16262"/>
                      <a:pt x="13946" y="16741"/>
                      <a:pt x="14038" y="17249"/>
                    </a:cubicBezTo>
                    <a:cubicBezTo>
                      <a:pt x="14095" y="17569"/>
                      <a:pt x="14083" y="17892"/>
                      <a:pt x="14040" y="18210"/>
                    </a:cubicBezTo>
                    <a:cubicBezTo>
                      <a:pt x="13995" y="18536"/>
                      <a:pt x="13919" y="18860"/>
                      <a:pt x="13809" y="19179"/>
                    </a:cubicBezTo>
                    <a:lnTo>
                      <a:pt x="13048" y="21457"/>
                    </a:lnTo>
                    <a:cubicBezTo>
                      <a:pt x="12637" y="21471"/>
                      <a:pt x="12227" y="21478"/>
                      <a:pt x="11816" y="21479"/>
                    </a:cubicBezTo>
                    <a:cubicBezTo>
                      <a:pt x="11463" y="21480"/>
                      <a:pt x="11110" y="21476"/>
                      <a:pt x="10757" y="21467"/>
                    </a:cubicBezTo>
                    <a:close/>
                  </a:path>
                </a:pathLst>
              </a:custGeom>
              <a:solidFill>
                <a:srgbClr val="49786D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70707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9229" y="6202"/>
              <a:ext cx="2665" cy="3508"/>
              <a:chOff x="1357385" y="3548581"/>
              <a:chExt cx="1692670" cy="2227378"/>
            </a:xfrm>
            <a:effectLst/>
          </p:grpSpPr>
          <p:sp>
            <p:nvSpPr>
              <p:cNvPr id="43" name="Shape 776"/>
              <p:cNvSpPr/>
              <p:nvPr/>
            </p:nvSpPr>
            <p:spPr>
              <a:xfrm>
                <a:off x="1489213" y="5003125"/>
                <a:ext cx="884860" cy="747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10" extrusionOk="0">
                    <a:moveTo>
                      <a:pt x="1148" y="18936"/>
                    </a:moveTo>
                    <a:lnTo>
                      <a:pt x="0" y="0"/>
                    </a:lnTo>
                    <a:lnTo>
                      <a:pt x="21600" y="60"/>
                    </a:lnTo>
                    <a:lnTo>
                      <a:pt x="20137" y="18999"/>
                    </a:lnTo>
                    <a:cubicBezTo>
                      <a:pt x="17349" y="20563"/>
                      <a:pt x="14313" y="21416"/>
                      <a:pt x="11227" y="21502"/>
                    </a:cubicBezTo>
                    <a:cubicBezTo>
                      <a:pt x="7741" y="21600"/>
                      <a:pt x="4289" y="20721"/>
                      <a:pt x="1148" y="18936"/>
                    </a:cubicBezTo>
                    <a:close/>
                  </a:path>
                </a:pathLst>
              </a:custGeom>
              <a:solidFill>
                <a:srgbClr val="A0A0A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70707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4" name="Shape 777"/>
              <p:cNvSpPr/>
              <p:nvPr/>
            </p:nvSpPr>
            <p:spPr>
              <a:xfrm>
                <a:off x="1536285" y="5536297"/>
                <a:ext cx="781125" cy="239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A0A0A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>
                    <a:solidFill>
                      <a:srgbClr val="FFFFFF"/>
                    </a:solidFill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Shape 778"/>
              <p:cNvSpPr/>
              <p:nvPr/>
            </p:nvSpPr>
            <p:spPr>
              <a:xfrm>
                <a:off x="1370165" y="4811305"/>
                <a:ext cx="1123000" cy="239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7C7D7F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>
                    <a:solidFill>
                      <a:srgbClr val="FFFFFF"/>
                    </a:solidFill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6" name="Shape 779"/>
              <p:cNvSpPr/>
              <p:nvPr/>
            </p:nvSpPr>
            <p:spPr>
              <a:xfrm>
                <a:off x="1370271" y="4855395"/>
                <a:ext cx="1122992" cy="72952"/>
              </a:xfrm>
              <a:prstGeom prst="rect">
                <a:avLst/>
              </a:prstGeom>
              <a:solidFill>
                <a:srgbClr val="7C7D7F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>
                    <a:solidFill>
                      <a:srgbClr val="FFFFFF"/>
                    </a:solidFill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7" name="Shape 780"/>
              <p:cNvSpPr/>
              <p:nvPr/>
            </p:nvSpPr>
            <p:spPr>
              <a:xfrm>
                <a:off x="1370165" y="4732864"/>
                <a:ext cx="1123000" cy="239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A0A0A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>
                    <a:solidFill>
                      <a:srgbClr val="FFFFFF"/>
                    </a:solidFill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8" name="Shape 781"/>
              <p:cNvSpPr/>
              <p:nvPr/>
            </p:nvSpPr>
            <p:spPr>
              <a:xfrm>
                <a:off x="1469599" y="4754084"/>
                <a:ext cx="924133" cy="1972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656668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>
                    <a:solidFill>
                      <a:srgbClr val="FFFFFF"/>
                    </a:solidFill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9" name="Shape 782"/>
              <p:cNvSpPr/>
              <p:nvPr/>
            </p:nvSpPr>
            <p:spPr>
              <a:xfrm>
                <a:off x="1357385" y="3548581"/>
                <a:ext cx="1578669" cy="1402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1" h="21294" extrusionOk="0">
                    <a:moveTo>
                      <a:pt x="6799" y="21285"/>
                    </a:moveTo>
                    <a:lnTo>
                      <a:pt x="6819" y="18455"/>
                    </a:lnTo>
                    <a:cubicBezTo>
                      <a:pt x="6863" y="17887"/>
                      <a:pt x="6774" y="17316"/>
                      <a:pt x="6561" y="16798"/>
                    </a:cubicBezTo>
                    <a:cubicBezTo>
                      <a:pt x="6351" y="16286"/>
                      <a:pt x="6027" y="15843"/>
                      <a:pt x="5620" y="15510"/>
                    </a:cubicBezTo>
                    <a:lnTo>
                      <a:pt x="1759" y="11676"/>
                    </a:lnTo>
                    <a:cubicBezTo>
                      <a:pt x="907" y="10760"/>
                      <a:pt x="330" y="9573"/>
                      <a:pt x="105" y="8278"/>
                    </a:cubicBezTo>
                    <a:cubicBezTo>
                      <a:pt x="-109" y="7048"/>
                      <a:pt x="5" y="5775"/>
                      <a:pt x="433" y="4616"/>
                    </a:cubicBezTo>
                    <a:cubicBezTo>
                      <a:pt x="1260" y="2489"/>
                      <a:pt x="2907" y="893"/>
                      <a:pt x="4912" y="276"/>
                    </a:cubicBezTo>
                    <a:cubicBezTo>
                      <a:pt x="6800" y="-305"/>
                      <a:pt x="8820" y="42"/>
                      <a:pt x="10463" y="1230"/>
                    </a:cubicBezTo>
                    <a:cubicBezTo>
                      <a:pt x="12349" y="1490"/>
                      <a:pt x="14127" y="2356"/>
                      <a:pt x="15581" y="3721"/>
                    </a:cubicBezTo>
                    <a:cubicBezTo>
                      <a:pt x="17090" y="5139"/>
                      <a:pt x="18160" y="6987"/>
                      <a:pt x="19073" y="8883"/>
                    </a:cubicBezTo>
                    <a:cubicBezTo>
                      <a:pt x="20033" y="10875"/>
                      <a:pt x="20845" y="12975"/>
                      <a:pt x="21491" y="15165"/>
                    </a:cubicBezTo>
                    <a:cubicBezTo>
                      <a:pt x="20216" y="14732"/>
                      <a:pt x="18976" y="14219"/>
                      <a:pt x="17776" y="13631"/>
                    </a:cubicBezTo>
                    <a:cubicBezTo>
                      <a:pt x="14917" y="12232"/>
                      <a:pt x="12126" y="10307"/>
                      <a:pt x="10640" y="7135"/>
                    </a:cubicBezTo>
                    <a:cubicBezTo>
                      <a:pt x="9891" y="5537"/>
                      <a:pt x="9566" y="3734"/>
                      <a:pt x="9706" y="1938"/>
                    </a:cubicBezTo>
                    <a:cubicBezTo>
                      <a:pt x="8299" y="1023"/>
                      <a:pt x="6615" y="800"/>
                      <a:pt x="5055" y="1321"/>
                    </a:cubicBezTo>
                    <a:cubicBezTo>
                      <a:pt x="3429" y="1864"/>
                      <a:pt x="2093" y="3163"/>
                      <a:pt x="1387" y="4884"/>
                    </a:cubicBezTo>
                    <a:cubicBezTo>
                      <a:pt x="1036" y="5805"/>
                      <a:pt x="943" y="6823"/>
                      <a:pt x="1121" y="7804"/>
                    </a:cubicBezTo>
                    <a:cubicBezTo>
                      <a:pt x="1323" y="8924"/>
                      <a:pt x="1864" y="9933"/>
                      <a:pt x="2654" y="10661"/>
                    </a:cubicBezTo>
                    <a:lnTo>
                      <a:pt x="7427" y="15295"/>
                    </a:lnTo>
                    <a:cubicBezTo>
                      <a:pt x="7905" y="15696"/>
                      <a:pt x="8277" y="16233"/>
                      <a:pt x="8505" y="16850"/>
                    </a:cubicBezTo>
                    <a:cubicBezTo>
                      <a:pt x="8687" y="17343"/>
                      <a:pt x="8772" y="17874"/>
                      <a:pt x="8754" y="18406"/>
                    </a:cubicBezTo>
                    <a:lnTo>
                      <a:pt x="8754" y="21283"/>
                    </a:lnTo>
                    <a:cubicBezTo>
                      <a:pt x="8460" y="21289"/>
                      <a:pt x="8166" y="21293"/>
                      <a:pt x="7872" y="21294"/>
                    </a:cubicBezTo>
                    <a:cubicBezTo>
                      <a:pt x="7515" y="21295"/>
                      <a:pt x="7157" y="21292"/>
                      <a:pt x="6799" y="21285"/>
                    </a:cubicBezTo>
                    <a:close/>
                  </a:path>
                </a:pathLst>
              </a:custGeom>
              <a:solidFill>
                <a:srgbClr val="A2CA77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70707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Shape 783"/>
              <p:cNvSpPr/>
              <p:nvPr/>
            </p:nvSpPr>
            <p:spPr>
              <a:xfrm>
                <a:off x="2391566" y="3687329"/>
                <a:ext cx="658489" cy="606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305" y="1139"/>
                      <a:pt x="4410" y="2706"/>
                      <a:pt x="6217" y="4632"/>
                    </a:cubicBezTo>
                    <a:cubicBezTo>
                      <a:pt x="8148" y="6689"/>
                      <a:pt x="9693" y="9097"/>
                      <a:pt x="11065" y="11593"/>
                    </a:cubicBezTo>
                    <a:cubicBezTo>
                      <a:pt x="12553" y="14299"/>
                      <a:pt x="13852" y="17138"/>
                      <a:pt x="14946" y="20090"/>
                    </a:cubicBezTo>
                    <a:cubicBezTo>
                      <a:pt x="16026" y="20395"/>
                      <a:pt x="17112" y="20671"/>
                      <a:pt x="18204" y="20920"/>
                    </a:cubicBezTo>
                    <a:cubicBezTo>
                      <a:pt x="19331" y="21177"/>
                      <a:pt x="20463" y="21403"/>
                      <a:pt x="21600" y="21600"/>
                    </a:cubicBezTo>
                    <a:cubicBezTo>
                      <a:pt x="20240" y="18708"/>
                      <a:pt x="18769" y="15898"/>
                      <a:pt x="17192" y="13175"/>
                    </a:cubicBezTo>
                    <a:cubicBezTo>
                      <a:pt x="15764" y="10708"/>
                      <a:pt x="14232" y="8277"/>
                      <a:pt x="12286" y="6224"/>
                    </a:cubicBezTo>
                    <a:cubicBezTo>
                      <a:pt x="8951" y="2707"/>
                      <a:pt x="4624" y="511"/>
                      <a:pt x="0" y="0"/>
                    </a:cubicBezTo>
                    <a:close/>
                  </a:path>
                </a:pathLst>
              </a:custGeom>
              <a:solidFill>
                <a:srgbClr val="A2CA77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70707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12491" y="5769"/>
              <a:ext cx="3840" cy="3940"/>
              <a:chOff x="3428273" y="3273421"/>
              <a:chExt cx="2439596" cy="2502538"/>
            </a:xfrm>
          </p:grpSpPr>
          <p:sp>
            <p:nvSpPr>
              <p:cNvPr id="52" name="Shape 785"/>
              <p:cNvSpPr/>
              <p:nvPr/>
            </p:nvSpPr>
            <p:spPr>
              <a:xfrm>
                <a:off x="3663531" y="5003124"/>
                <a:ext cx="884860" cy="7478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10" extrusionOk="0">
                    <a:moveTo>
                      <a:pt x="1148" y="18936"/>
                    </a:moveTo>
                    <a:lnTo>
                      <a:pt x="0" y="0"/>
                    </a:lnTo>
                    <a:lnTo>
                      <a:pt x="21600" y="60"/>
                    </a:lnTo>
                    <a:lnTo>
                      <a:pt x="20137" y="18999"/>
                    </a:lnTo>
                    <a:cubicBezTo>
                      <a:pt x="17349" y="20563"/>
                      <a:pt x="14313" y="21416"/>
                      <a:pt x="11227" y="21502"/>
                    </a:cubicBezTo>
                    <a:cubicBezTo>
                      <a:pt x="7741" y="21600"/>
                      <a:pt x="4289" y="20721"/>
                      <a:pt x="1148" y="18936"/>
                    </a:cubicBezTo>
                    <a:close/>
                  </a:path>
                </a:pathLst>
              </a:custGeom>
              <a:solidFill>
                <a:srgbClr val="A0A0A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70707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Shape 786"/>
              <p:cNvSpPr/>
              <p:nvPr/>
            </p:nvSpPr>
            <p:spPr>
              <a:xfrm>
                <a:off x="3710601" y="5536297"/>
                <a:ext cx="781123" cy="239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A0A0A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>
                    <a:solidFill>
                      <a:srgbClr val="FFFFFF"/>
                    </a:solidFill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Shape 787"/>
              <p:cNvSpPr/>
              <p:nvPr/>
            </p:nvSpPr>
            <p:spPr>
              <a:xfrm>
                <a:off x="3544482" y="4811305"/>
                <a:ext cx="1123000" cy="239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7C7D7F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>
                    <a:solidFill>
                      <a:srgbClr val="FFFFFF"/>
                    </a:solidFill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Shape 788"/>
              <p:cNvSpPr/>
              <p:nvPr/>
            </p:nvSpPr>
            <p:spPr>
              <a:xfrm>
                <a:off x="3544590" y="4855394"/>
                <a:ext cx="1122991" cy="72952"/>
              </a:xfrm>
              <a:prstGeom prst="rect">
                <a:avLst/>
              </a:prstGeom>
              <a:solidFill>
                <a:srgbClr val="7C7D7F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>
                    <a:solidFill>
                      <a:srgbClr val="FFFFFF"/>
                    </a:solidFill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Shape 789"/>
              <p:cNvSpPr/>
              <p:nvPr/>
            </p:nvSpPr>
            <p:spPr>
              <a:xfrm>
                <a:off x="3544482" y="4732862"/>
                <a:ext cx="1123000" cy="239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A0A0A3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>
                    <a:solidFill>
                      <a:srgbClr val="FFFFFF"/>
                    </a:solidFill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" name="Shape 790"/>
              <p:cNvSpPr/>
              <p:nvPr/>
            </p:nvSpPr>
            <p:spPr>
              <a:xfrm>
                <a:off x="3643917" y="4754084"/>
                <a:ext cx="924133" cy="1972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656668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>
                    <a:solidFill>
                      <a:srgbClr val="FFFFFF"/>
                    </a:solidFill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" name="Shape 791"/>
              <p:cNvSpPr/>
              <p:nvPr/>
            </p:nvSpPr>
            <p:spPr>
              <a:xfrm>
                <a:off x="3428273" y="3320168"/>
                <a:ext cx="2439596" cy="1631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0" h="21370" extrusionOk="0">
                    <a:moveTo>
                      <a:pt x="5308" y="21363"/>
                    </a:moveTo>
                    <a:lnTo>
                      <a:pt x="5321" y="18920"/>
                    </a:lnTo>
                    <a:cubicBezTo>
                      <a:pt x="5349" y="18430"/>
                      <a:pt x="5292" y="17937"/>
                      <a:pt x="5154" y="17490"/>
                    </a:cubicBezTo>
                    <a:cubicBezTo>
                      <a:pt x="5018" y="17048"/>
                      <a:pt x="4809" y="16665"/>
                      <a:pt x="4545" y="16378"/>
                    </a:cubicBezTo>
                    <a:lnTo>
                      <a:pt x="2048" y="13069"/>
                    </a:lnTo>
                    <a:cubicBezTo>
                      <a:pt x="1361" y="12303"/>
                      <a:pt x="815" y="11291"/>
                      <a:pt x="460" y="10128"/>
                    </a:cubicBezTo>
                    <a:cubicBezTo>
                      <a:pt x="-2" y="8614"/>
                      <a:pt x="-120" y="6917"/>
                      <a:pt x="124" y="5294"/>
                    </a:cubicBezTo>
                    <a:cubicBezTo>
                      <a:pt x="583" y="3182"/>
                      <a:pt x="1666" y="1498"/>
                      <a:pt x="3063" y="720"/>
                    </a:cubicBezTo>
                    <a:cubicBezTo>
                      <a:pt x="4601" y="-135"/>
                      <a:pt x="6325" y="207"/>
                      <a:pt x="7659" y="1633"/>
                    </a:cubicBezTo>
                    <a:cubicBezTo>
                      <a:pt x="8840" y="327"/>
                      <a:pt x="10321" y="-229"/>
                      <a:pt x="11777" y="86"/>
                    </a:cubicBezTo>
                    <a:cubicBezTo>
                      <a:pt x="13418" y="441"/>
                      <a:pt x="14830" y="1854"/>
                      <a:pt x="16314" y="2935"/>
                    </a:cubicBezTo>
                    <a:cubicBezTo>
                      <a:pt x="17942" y="4119"/>
                      <a:pt x="19686" y="4913"/>
                      <a:pt x="21480" y="5288"/>
                    </a:cubicBezTo>
                    <a:cubicBezTo>
                      <a:pt x="19585" y="7762"/>
                      <a:pt x="17051" y="8862"/>
                      <a:pt x="14559" y="8293"/>
                    </a:cubicBezTo>
                    <a:cubicBezTo>
                      <a:pt x="13326" y="8012"/>
                      <a:pt x="12157" y="7325"/>
                      <a:pt x="11063" y="6437"/>
                    </a:cubicBezTo>
                    <a:cubicBezTo>
                      <a:pt x="9783" y="5400"/>
                      <a:pt x="8610" y="4095"/>
                      <a:pt x="7580" y="2562"/>
                    </a:cubicBezTo>
                    <a:cubicBezTo>
                      <a:pt x="6353" y="1098"/>
                      <a:pt x="4680" y="774"/>
                      <a:pt x="3243" y="1720"/>
                    </a:cubicBezTo>
                    <a:cubicBezTo>
                      <a:pt x="2097" y="2475"/>
                      <a:pt x="1242" y="3962"/>
                      <a:pt x="919" y="5763"/>
                    </a:cubicBezTo>
                    <a:cubicBezTo>
                      <a:pt x="784" y="6993"/>
                      <a:pt x="881" y="8255"/>
                      <a:pt x="1199" y="9408"/>
                    </a:cubicBezTo>
                    <a:cubicBezTo>
                      <a:pt x="1502" y="10507"/>
                      <a:pt x="1994" y="11468"/>
                      <a:pt x="2627" y="12193"/>
                    </a:cubicBezTo>
                    <a:lnTo>
                      <a:pt x="5714" y="16192"/>
                    </a:lnTo>
                    <a:cubicBezTo>
                      <a:pt x="6023" y="16539"/>
                      <a:pt x="6264" y="17002"/>
                      <a:pt x="6412" y="17535"/>
                    </a:cubicBezTo>
                    <a:cubicBezTo>
                      <a:pt x="6529" y="17960"/>
                      <a:pt x="6584" y="18418"/>
                      <a:pt x="6572" y="18878"/>
                    </a:cubicBezTo>
                    <a:lnTo>
                      <a:pt x="6572" y="21361"/>
                    </a:lnTo>
                    <a:cubicBezTo>
                      <a:pt x="6382" y="21366"/>
                      <a:pt x="6192" y="21369"/>
                      <a:pt x="6002" y="21370"/>
                    </a:cubicBezTo>
                    <a:cubicBezTo>
                      <a:pt x="5771" y="21371"/>
                      <a:pt x="5540" y="21368"/>
                      <a:pt x="5308" y="21363"/>
                    </a:cubicBezTo>
                    <a:close/>
                  </a:path>
                </a:pathLst>
              </a:custGeom>
              <a:solidFill>
                <a:srgbClr val="A2CA77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70707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" name="Shape 792"/>
              <p:cNvSpPr/>
              <p:nvPr/>
            </p:nvSpPr>
            <p:spPr>
              <a:xfrm>
                <a:off x="4622186" y="3273421"/>
                <a:ext cx="1135948" cy="282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666" extrusionOk="0">
                    <a:moveTo>
                      <a:pt x="0" y="2232"/>
                    </a:moveTo>
                    <a:cubicBezTo>
                      <a:pt x="1443" y="1752"/>
                      <a:pt x="2897" y="2128"/>
                      <a:pt x="4310" y="3349"/>
                    </a:cubicBezTo>
                    <a:cubicBezTo>
                      <a:pt x="6961" y="5638"/>
                      <a:pt x="9359" y="10766"/>
                      <a:pt x="11765" y="15591"/>
                    </a:cubicBezTo>
                    <a:cubicBezTo>
                      <a:pt x="12626" y="17317"/>
                      <a:pt x="13491" y="19008"/>
                      <a:pt x="14360" y="20666"/>
                    </a:cubicBezTo>
                    <a:cubicBezTo>
                      <a:pt x="16184" y="20155"/>
                      <a:pt x="17931" y="17634"/>
                      <a:pt x="19392" y="13406"/>
                    </a:cubicBezTo>
                    <a:cubicBezTo>
                      <a:pt x="20257" y="10901"/>
                      <a:pt x="21004" y="7841"/>
                      <a:pt x="21600" y="4361"/>
                    </a:cubicBezTo>
                    <a:cubicBezTo>
                      <a:pt x="20036" y="6496"/>
                      <a:pt x="18369" y="7270"/>
                      <a:pt x="16718" y="6629"/>
                    </a:cubicBezTo>
                    <a:cubicBezTo>
                      <a:pt x="15165" y="6026"/>
                      <a:pt x="13669" y="4184"/>
                      <a:pt x="12150" y="2829"/>
                    </a:cubicBezTo>
                    <a:cubicBezTo>
                      <a:pt x="8158" y="-730"/>
                      <a:pt x="4014" y="-934"/>
                      <a:pt x="0" y="2232"/>
                    </a:cubicBezTo>
                    <a:close/>
                  </a:path>
                </a:pathLst>
              </a:custGeom>
              <a:solidFill>
                <a:srgbClr val="A2CA77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6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70707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564E6C2-40D1-C80B-79E3-DA160BE4D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5" name="TextBox 13">
            <a:extLst>
              <a:ext uri="{FF2B5EF4-FFF2-40B4-BE49-F238E27FC236}">
                <a16:creationId xmlns:a16="http://schemas.microsoft.com/office/drawing/2014/main" id="{C35B281F-1066-752E-BEF0-9682DCB85A6E}"/>
              </a:ext>
            </a:extLst>
          </p:cNvPr>
          <p:cNvSpPr txBox="1"/>
          <p:nvPr/>
        </p:nvSpPr>
        <p:spPr>
          <a:xfrm>
            <a:off x="753743" y="818515"/>
            <a:ext cx="1039977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DRIVE (Digital Retinal Images for Vessel Extraction)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3743" y="2594634"/>
            <a:ext cx="6072687" cy="36555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just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该数据集共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2,842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张眼底图像，其中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1,842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张图像具有像素级的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相关病变标注，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张图像具有图像级的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分级标签。</a:t>
            </a:r>
          </a:p>
          <a:p>
            <a:pPr indent="0" algn="just" fontAlgn="auto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数据集规模较大，标注精细。提供了像素级的病变标注，适合病变分割任务。图像级的分级标签可用于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分级任务</a:t>
            </a:r>
          </a:p>
          <a:p>
            <a:pPr indent="0" algn="just" fontAlgn="auto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病变分割、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分级以及跨领域的迁移学习任务。</a:t>
            </a:r>
          </a:p>
        </p:txBody>
      </p:sp>
      <p:pic>
        <p:nvPicPr>
          <p:cNvPr id="5" name="图片 4" descr="1280X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196" y="2594634"/>
            <a:ext cx="4344955" cy="28950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5BEBBC-28BF-D458-4F83-E6DA01E05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447F22B0-6C68-E949-3A21-76C72C29A7CB}"/>
              </a:ext>
            </a:extLst>
          </p:cNvPr>
          <p:cNvSpPr txBox="1"/>
          <p:nvPr/>
        </p:nvSpPr>
        <p:spPr>
          <a:xfrm>
            <a:off x="753743" y="818515"/>
            <a:ext cx="8668931" cy="9848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FGADR (Fine-Grained Annotated Diabetic Retinopathy Dataset)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3743" y="1881776"/>
            <a:ext cx="5666104" cy="383485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just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该数据集包含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张眼底图像，其中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张图像具有像素级的病变标注。数据集还提供了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和糖尿病黄斑水肿（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DME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）的分级标签。</a:t>
            </a:r>
          </a:p>
          <a:p>
            <a:pPr indent="0" algn="just" fontAlgn="auto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数据集规模较小，但标注质量高。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提供了像素级的病变标注和图像级的分级标签。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病变分割和分级任务。</a:t>
            </a:r>
          </a:p>
          <a:p>
            <a:pPr indent="0" algn="just" fontAlgn="auto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病变分割、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分级以及糖尿病黄斑水肿的研究。</a:t>
            </a:r>
          </a:p>
        </p:txBody>
      </p:sp>
      <p:pic>
        <p:nvPicPr>
          <p:cNvPr id="4" name="图片 3" descr="1280X1280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802" y="2444397"/>
            <a:ext cx="5120296" cy="25146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4842D1-1A66-3195-A139-37C559045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CA4FFAEB-B715-4D7D-037B-6EE4C8EAA470}"/>
              </a:ext>
            </a:extLst>
          </p:cNvPr>
          <p:cNvSpPr txBox="1"/>
          <p:nvPr/>
        </p:nvSpPr>
        <p:spPr>
          <a:xfrm>
            <a:off x="753743" y="818515"/>
            <a:ext cx="1061593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iDRiD (Indian Diabetic Retinopathy Image Dataset)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53743" y="2042972"/>
            <a:ext cx="5478147" cy="427074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just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该数据集包含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13,673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张眼底图像，其中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757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张图像具有像素级的病变标注，数据集还提供了图像级的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分级标签，分为无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、轻度、中度、重度和增殖性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五个等级。</a:t>
            </a:r>
          </a:p>
          <a:p>
            <a:pPr indent="0" algn="just" fontAlgn="auto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数据集规模较大，覆盖了多种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严重程度。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提供了像素级的病变标注和图像级的分级标签。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病变分割、分级和检测任务。</a:t>
            </a:r>
          </a:p>
          <a:p>
            <a:pPr indent="0" algn="just" fontAlgn="auto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病变分割、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分级以及病变检测任务。</a:t>
            </a:r>
          </a:p>
        </p:txBody>
      </p:sp>
      <p:pic>
        <p:nvPicPr>
          <p:cNvPr id="4" name="图片 3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876" y="2007539"/>
            <a:ext cx="5562510" cy="2375064"/>
          </a:xfrm>
          <a:prstGeom prst="rect">
            <a:avLst/>
          </a:prstGeom>
        </p:spPr>
      </p:pic>
      <p:pic>
        <p:nvPicPr>
          <p:cNvPr id="5" name="图片 4" descr="9c30ca88-3d56-42c1-bf43-1934421fb6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268" y="4499652"/>
            <a:ext cx="3895725" cy="1905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E048D2-9571-EDD1-10F4-346B1054D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A00CB1FC-E88D-B667-E101-47673E3B4163}"/>
              </a:ext>
            </a:extLst>
          </p:cNvPr>
          <p:cNvSpPr txBox="1"/>
          <p:nvPr/>
        </p:nvSpPr>
        <p:spPr>
          <a:xfrm>
            <a:off x="753743" y="818515"/>
            <a:ext cx="7284267" cy="9848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DDR (Diabetic Retinopathy Dataset from Nankai University)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39775" y="1355408"/>
            <a:ext cx="6523174" cy="499314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just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该数据集包含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561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张彩色眼底图像，来自同济大学附属同济医院。图像分辨率较高，部分图像分辨率为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2,048</a:t>
            </a:r>
            <a:r>
              <a: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2,048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像素，部分为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3,912</a:t>
            </a:r>
            <a:r>
              <a: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3,912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像素。数据集提供了像素级的病变标注，包括硬性渗出（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）、出血（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）、微血管瘤（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）和软性渗出（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  <a:p>
            <a:pPr indent="0" algn="just" fontAlgn="auto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数据集规模适中，适合中等规模的研究和算法验证。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图像分辨率较高，适合高分辨率图像的算法研究。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提供了像素级的病变标注，标注质量高。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数据集涵盖了多种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病变类型，适合多病变分割任务。</a:t>
            </a:r>
          </a:p>
          <a:p>
            <a:pPr indent="0" algn="just" fontAlgn="auto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病变分割算法的开发和评估。</a:t>
            </a:r>
          </a:p>
        </p:txBody>
      </p:sp>
      <p:sp>
        <p:nvSpPr>
          <p:cNvPr id="31" name="TextBox 13"/>
          <p:cNvSpPr txBox="1"/>
          <p:nvPr/>
        </p:nvSpPr>
        <p:spPr>
          <a:xfrm>
            <a:off x="739775" y="631190"/>
            <a:ext cx="8511540" cy="4921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TJDR (Tongji Diabetic Retinopathy Dataset)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591" y="3291733"/>
            <a:ext cx="4911447" cy="14151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7D376C0-74CC-BCC4-EE6A-543AE1B61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46" y="1533182"/>
            <a:ext cx="6616065" cy="47853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550694" y="2478046"/>
            <a:ext cx="4011660" cy="28956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342900" indent="-342900" algn="just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DRIVE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数据集适合基础算法的研究。</a:t>
            </a:r>
          </a:p>
          <a:p>
            <a:pPr marL="342900" indent="-342900" algn="just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FGADR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DDR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数据集适合用于深度学习模型的训练和评估。</a:t>
            </a:r>
          </a:p>
          <a:p>
            <a:pPr marL="342900" indent="-342900" algn="just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IDRiD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分辨率最高，适合小规模的研究和算法验证。</a:t>
            </a:r>
          </a:p>
          <a:p>
            <a:pPr marL="342900" indent="-342900" algn="just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TJDR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数据集图像分辨率高，适合高分辨率图像的算法研究。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AA4B57-12B2-C4ED-B0EF-26C3CDD1F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568" y="282398"/>
            <a:ext cx="726754" cy="703579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939514E8-ECE4-6C47-22BA-E21C040CE686}"/>
              </a:ext>
            </a:extLst>
          </p:cNvPr>
          <p:cNvSpPr txBox="1"/>
          <p:nvPr/>
        </p:nvSpPr>
        <p:spPr>
          <a:xfrm>
            <a:off x="753744" y="818515"/>
            <a:ext cx="3121570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zh-CN" altLang="en-US" sz="3200" b="1" dirty="0">
                <a:solidFill>
                  <a:srgbClr val="91B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数据集比较</a:t>
            </a:r>
            <a:endParaRPr lang="zh-CN" sz="3200" b="1" dirty="0">
              <a:solidFill>
                <a:srgbClr val="91B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M4ZmU2YTFlMzc3ZjQ2NzRkYzc4ODY1YjQwZWRkNG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64259842519687,&quot;left&quot;:237.95,&quot;top&quot;:207.95740157480313,&quot;width&quot;:358.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64259842519687,&quot;left&quot;:237.95,&quot;top&quot;:207.95740157480313,&quot;width&quot;:358.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64259842519687,&quot;left&quot;:237.95,&quot;top&quot;:207.95740157480313,&quot;width&quot;:358.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64259842519687,&quot;left&quot;:237.95,&quot;top&quot;:207.95740157480313,&quot;width&quot;:358.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0.94291338582678,&quot;left&quot;:88.97929133858267,&quot;top&quot;:170.1392125984252,&quot;width&quot;:774.6718110236221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0.94291338582678,&quot;left&quot;:88.97929133858267,&quot;top&quot;:170.1392125984252,&quot;width&quot;:774.6718110236221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0.94291338582678,&quot;left&quot;:88.97929133858267,&quot;top&quot;:170.1392125984252,&quot;width&quot;:774.6718110236221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0.94291338582678,&quot;left&quot;:88.97929133858267,&quot;top&quot;:170.1392125984252,&quot;width&quot;:774.671811023622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0.94291338582678,&quot;left&quot;:88.97929133858267,&quot;top&quot;:170.1392125984252,&quot;width&quot;:774.6718110236221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0.94291338582678,&quot;left&quot;:88.97929133858267,&quot;top&quot;:170.1392125984252,&quot;width&quot;:774.671811023622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64259842519687,&quot;left&quot;:237.95,&quot;top&quot;:207.95740157480313,&quot;width&quot;:358.4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0.94291338582678,&quot;left&quot;:88.97929133858267,&quot;top&quot;:170.1392125984252,&quot;width&quot;:774.6718110236221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0.94291338582678,&quot;left&quot;:88.97929133858267,&quot;top&quot;:170.1392125984252,&quot;width&quot;:774.6718110236221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0.94291338582678,&quot;left&quot;:88.97929133858267,&quot;top&quot;:170.1392125984252,&quot;width&quot;:774.6718110236221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0.94291338582678,&quot;left&quot;:88.97929133858267,&quot;top&quot;:170.1392125984252,&quot;width&quot;:774.671811023622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64259842519687,&quot;left&quot;:237.95,&quot;top&quot;:207.95740157480313,&quot;width&quot;:358.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64259842519687,&quot;left&quot;:237.95,&quot;top&quot;:207.95740157480313,&quot;width&quot;:358.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64259842519687,&quot;left&quot;:237.95,&quot;top&quot;:207.95740157480313,&quot;width&quot;:358.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64259842519687,&quot;left&quot;:237.95,&quot;top&quot;:207.95740157480313,&quot;width&quot;:358.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64259842519687,&quot;left&quot;:237.95,&quot;top&quot;:207.95740157480313,&quot;width&quot;:358.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64259842519687,&quot;left&quot;:237.95,&quot;top&quot;:207.95740157480313,&quot;width&quot;:358.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4.64259842519687,&quot;left&quot;:237.95,&quot;top&quot;:207.95740157480313,&quot;width&quot;:358.4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1590</Words>
  <Application>Microsoft Office PowerPoint</Application>
  <PresentationFormat>宽屏</PresentationFormat>
  <Paragraphs>147</Paragraphs>
  <Slides>31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华文中宋</vt:lpstr>
      <vt:lpstr>微软雅黑</vt:lpstr>
      <vt:lpstr>幼圆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HC1241</cp:lastModifiedBy>
  <cp:revision>80</cp:revision>
  <dcterms:created xsi:type="dcterms:W3CDTF">2017-05-16T13:31:00Z</dcterms:created>
  <dcterms:modified xsi:type="dcterms:W3CDTF">2025-05-18T15:36:17Z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94395292DD04400D99ADD5D39CD43805_12</vt:lpwstr>
  </property>
</Properties>
</file>